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344" r:id="rId3"/>
    <p:sldId id="380" r:id="rId4"/>
    <p:sldId id="488" r:id="rId5"/>
    <p:sldId id="519" r:id="rId6"/>
    <p:sldId id="523" r:id="rId7"/>
    <p:sldId id="489" r:id="rId8"/>
    <p:sldId id="527" r:id="rId9"/>
    <p:sldId id="528" r:id="rId10"/>
    <p:sldId id="529" r:id="rId11"/>
    <p:sldId id="530" r:id="rId12"/>
    <p:sldId id="531" r:id="rId13"/>
    <p:sldId id="532" r:id="rId14"/>
    <p:sldId id="533" r:id="rId15"/>
    <p:sldId id="534" r:id="rId16"/>
    <p:sldId id="535" r:id="rId17"/>
    <p:sldId id="280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>
          <p15:clr>
            <a:srgbClr val="A4A3A4"/>
          </p15:clr>
        </p15:guide>
        <p15:guide id="2" pos="388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3AB"/>
    <a:srgbClr val="F36D7A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4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62" y="91"/>
      </p:cViewPr>
      <p:guideLst>
        <p:guide orient="horz" pos="2141"/>
        <p:guide pos="3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64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aijiahao.baidu.com/s?id=1609373471994487281&amp;wfr=spider&amp;for=pc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97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482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538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3"/>
              </a:rPr>
              <a:t>https://baijiahao.baidu.com/s?id=1609373471994487281&amp;wfr=spider&amp;for=pc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620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634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332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077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380967" y="274630"/>
            <a:ext cx="11430278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175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6776438" y="6181434"/>
            <a:ext cx="5284213" cy="521117"/>
            <a:chOff x="14781209" y="11799194"/>
            <a:chExt cx="8139207" cy="984813"/>
          </a:xfrm>
        </p:grpSpPr>
        <p:sp>
          <p:nvSpPr>
            <p:cNvPr id="13" name="文本框 12"/>
            <p:cNvSpPr txBox="1"/>
            <p:nvPr userDrawn="1"/>
          </p:nvSpPr>
          <p:spPr>
            <a:xfrm>
              <a:off x="16010500" y="12240174"/>
              <a:ext cx="3366722" cy="540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en-US" altLang="zh-CN" sz="1270" b="1" dirty="0" smtClean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Android</a:t>
              </a:r>
              <a:r>
                <a:rPr lang="zh-CN" altLang="en-US" sz="1270" dirty="0" smtClean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高级工程师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81209" y="11799194"/>
              <a:ext cx="799559" cy="98099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 userDrawn="1"/>
          </p:nvSpPr>
          <p:spPr>
            <a:xfrm>
              <a:off x="18944694" y="12240174"/>
              <a:ext cx="3975722" cy="543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官方客服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QQ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r>
                <a:rPr lang="en-US" altLang="zh-CN" sz="1270" b="1" dirty="0" smtClean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421869573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 hasCustomPrompt="1"/>
          </p:nvPr>
        </p:nvSpPr>
        <p:spPr>
          <a:xfrm>
            <a:off x="380961" y="274631"/>
            <a:ext cx="11430121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单击此处编辑标题样式</a:t>
            </a:r>
          </a:p>
        </p:txBody>
      </p:sp>
      <p:sp>
        <p:nvSpPr>
          <p:cNvPr id="6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897312" y="1181070"/>
            <a:ext cx="10397376" cy="5200601"/>
          </a:xfrm>
          <a:prstGeom prst="rect">
            <a:avLst/>
          </a:prstGeom>
        </p:spPr>
        <p:txBody>
          <a:bodyPr/>
          <a:lstStyle>
            <a:lvl1pPr marL="457017" indent="-457017">
              <a:buClr>
                <a:srgbClr val="1577BA"/>
              </a:buClr>
              <a:buFont typeface="Arial" panose="020B0604020202020204" pitchFamily="34" charset="0"/>
              <a:buChar char="•"/>
              <a:defRPr lang="zh-CN" altLang="en-US" sz="3387" b="0" kern="1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lvl1pPr>
            <a:lvl2pPr>
              <a:defRPr sz="2540"/>
            </a:lvl2pPr>
          </a:lstStyle>
          <a:p>
            <a:pPr marL="457017" lvl="0" indent="-457017" algn="l" defTabSz="1218824" rtl="0" eaLnBrk="1" latinLnBrk="0" hangingPunct="1">
              <a:lnSpc>
                <a:spcPct val="150000"/>
              </a:lnSpc>
              <a:spcBef>
                <a:spcPts val="13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编辑文本样式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0655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列，左列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0962" y="274631"/>
            <a:ext cx="11430121" cy="582579"/>
          </a:xfrm>
          <a:prstGeom prst="rect">
            <a:avLst/>
          </a:prstGeom>
        </p:spPr>
        <p:txBody>
          <a:bodyPr/>
          <a:lstStyle>
            <a:lvl1pPr>
              <a:defRPr sz="3175">
                <a:solidFill>
                  <a:srgbClr val="1577B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2" y="6356179"/>
            <a:ext cx="2844810" cy="365115"/>
          </a:xfrm>
        </p:spPr>
        <p:txBody>
          <a:bodyPr/>
          <a:lstStyle/>
          <a:p>
            <a:fld id="{26BC682A-C05F-4C99-A8C4-40D51CBA4C0F}" type="datetime1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32" y="6356179"/>
            <a:ext cx="2844810" cy="36511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type="body" idx="1"/>
          </p:nvPr>
        </p:nvSpPr>
        <p:spPr>
          <a:xfrm>
            <a:off x="380961" y="1000082"/>
            <a:ext cx="5615577" cy="428616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199" b="1"/>
            </a:lvl1pPr>
            <a:lvl2pPr marL="609909" indent="0">
              <a:buNone/>
              <a:defRPr sz="2667" b="1"/>
            </a:lvl2pPr>
            <a:lvl3pPr marL="1219145" indent="0">
              <a:buNone/>
              <a:defRPr sz="2400" b="1"/>
            </a:lvl3pPr>
            <a:lvl4pPr marL="1829054" indent="0">
              <a:buNone/>
              <a:defRPr sz="2135" b="1"/>
            </a:lvl4pPr>
            <a:lvl5pPr marL="2438627" indent="0">
              <a:buNone/>
              <a:defRPr sz="2135" b="1"/>
            </a:lvl5pPr>
            <a:lvl6pPr marL="3047863" indent="0">
              <a:buNone/>
              <a:defRPr sz="2135" b="1"/>
            </a:lvl6pPr>
            <a:lvl7pPr marL="3657772" indent="0">
              <a:buNone/>
              <a:defRPr sz="2135" b="1"/>
            </a:lvl7pPr>
            <a:lvl8pPr marL="4267008" indent="0">
              <a:buNone/>
              <a:defRPr sz="2135" b="1"/>
            </a:lvl8pPr>
            <a:lvl9pPr marL="4876918" indent="0">
              <a:buNone/>
              <a:defRPr sz="2135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内容占位符 3"/>
          <p:cNvSpPr>
            <a:spLocks noGrp="1"/>
          </p:cNvSpPr>
          <p:nvPr>
            <p:ph sz="half" idx="2"/>
          </p:nvPr>
        </p:nvSpPr>
        <p:spPr>
          <a:xfrm>
            <a:off x="380961" y="1571570"/>
            <a:ext cx="5615577" cy="4554427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3" hasCustomPrompt="1"/>
          </p:nvPr>
        </p:nvSpPr>
        <p:spPr>
          <a:xfrm>
            <a:off x="6191273" y="1000081"/>
            <a:ext cx="5619810" cy="514339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marR="0" indent="0" algn="l" defTabSz="644857" rtl="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0990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5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9054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627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7863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772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008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918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1" y="285720"/>
            <a:ext cx="380961" cy="571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2874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  <a:t>2020/6/18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microsoft.com/office/2007/relationships/media" Target="../media/media1.mp3"/><Relationship Id="rId7" Type="http://schemas.openxmlformats.org/officeDocument/2006/relationships/tags" Target="../tags/tag8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7.xml"/><Relationship Id="rId11" Type="http://schemas.openxmlformats.org/officeDocument/2006/relationships/image" Target="../media/image8.png"/><Relationship Id="rId5" Type="http://schemas.openxmlformats.org/officeDocument/2006/relationships/tags" Target="../tags/tag6.xml"/><Relationship Id="rId10" Type="http://schemas.openxmlformats.org/officeDocument/2006/relationships/image" Target="../media/image7.png"/><Relationship Id="rId4" Type="http://schemas.openxmlformats.org/officeDocument/2006/relationships/audio" Target="../media/media1.mp3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 smtClean="0"/>
              <a:t>组内排序</a:t>
            </a:r>
            <a:endParaRPr lang="zh-CN" altLang="en-US" sz="3493" dirty="0"/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4208546" y="867742"/>
            <a:ext cx="4329398" cy="3642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/>
              <a:t>第一组</a:t>
            </a:r>
            <a:r>
              <a:rPr lang="en-US" altLang="zh-CN" sz="2800" dirty="0" smtClean="0"/>
              <a:t>:</a:t>
            </a:r>
            <a:r>
              <a:rPr lang="zh-CN" altLang="en-US" sz="2800" dirty="0"/>
              <a:t>组内排序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33013" y="1552354"/>
            <a:ext cx="10948907" cy="3808749"/>
            <a:chOff x="1943980" y="1893120"/>
            <a:chExt cx="10948907" cy="380874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3980" y="1893120"/>
              <a:ext cx="8751692" cy="380874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843279" y="2267877"/>
              <a:ext cx="100496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0           1             2           3            4              5         6            7              8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444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 smtClean="0"/>
              <a:t>组内排序结果对比</a:t>
            </a:r>
            <a:endParaRPr lang="zh-CN" altLang="en-US" sz="3493" dirty="0"/>
          </a:p>
        </p:txBody>
      </p:sp>
      <p:grpSp>
        <p:nvGrpSpPr>
          <p:cNvPr id="7" name="组合 6"/>
          <p:cNvGrpSpPr/>
          <p:nvPr/>
        </p:nvGrpSpPr>
        <p:grpSpPr>
          <a:xfrm>
            <a:off x="671947" y="1049855"/>
            <a:ext cx="13847117" cy="5537912"/>
            <a:chOff x="3572732" y="1486792"/>
            <a:chExt cx="11021141" cy="447802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2732" y="1486792"/>
              <a:ext cx="6996921" cy="447802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544265" y="1781310"/>
              <a:ext cx="100496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0           1             2           3            4              5         6            7              8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880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 smtClean="0"/>
              <a:t>第三步 减小分组间隔</a:t>
            </a:r>
            <a:endParaRPr lang="zh-CN" altLang="en-US" sz="3493" dirty="0"/>
          </a:p>
        </p:txBody>
      </p:sp>
      <p:grpSp>
        <p:nvGrpSpPr>
          <p:cNvPr id="7" name="组合 6"/>
          <p:cNvGrpSpPr/>
          <p:nvPr/>
        </p:nvGrpSpPr>
        <p:grpSpPr>
          <a:xfrm>
            <a:off x="716994" y="1179225"/>
            <a:ext cx="14758999" cy="4951054"/>
            <a:chOff x="3608585" y="1591403"/>
            <a:chExt cx="11746923" cy="40034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85" y="1591403"/>
              <a:ext cx="8562506" cy="400348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305900" y="2193997"/>
              <a:ext cx="10049608" cy="32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0           1             2           3            4              5             6             7              8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36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 smtClean="0"/>
              <a:t>第三步 减小分组间隔</a:t>
            </a:r>
            <a:endParaRPr lang="zh-CN" altLang="en-US" sz="3493" dirty="0"/>
          </a:p>
        </p:txBody>
      </p:sp>
      <p:grpSp>
        <p:nvGrpSpPr>
          <p:cNvPr id="7" name="组合 6"/>
          <p:cNvGrpSpPr/>
          <p:nvPr/>
        </p:nvGrpSpPr>
        <p:grpSpPr>
          <a:xfrm>
            <a:off x="1463453" y="1179225"/>
            <a:ext cx="14012541" cy="4951054"/>
            <a:chOff x="4202703" y="1591403"/>
            <a:chExt cx="11152805" cy="40034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2703" y="1591403"/>
              <a:ext cx="8539022" cy="400348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305900" y="2193997"/>
              <a:ext cx="10049608" cy="32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0           1             2           3            4              5             6             7              8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716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 smtClean="0"/>
              <a:t>第</a:t>
            </a:r>
            <a:r>
              <a:rPr lang="zh-CN" altLang="en-US" sz="3493" dirty="0"/>
              <a:t>四</a:t>
            </a:r>
            <a:r>
              <a:rPr lang="zh-CN" altLang="en-US" sz="3493" dirty="0" smtClean="0"/>
              <a:t>步</a:t>
            </a:r>
            <a:r>
              <a:rPr lang="en-US" altLang="zh-CN" sz="3493" dirty="0" smtClean="0"/>
              <a:t>: </a:t>
            </a:r>
            <a:r>
              <a:rPr lang="zh-CN" altLang="en-US" sz="3493" dirty="0" smtClean="0"/>
              <a:t>插入排序</a:t>
            </a:r>
            <a:endParaRPr lang="zh-CN" altLang="en-US" sz="3493" dirty="0"/>
          </a:p>
        </p:txBody>
      </p:sp>
      <p:grpSp>
        <p:nvGrpSpPr>
          <p:cNvPr id="7" name="组合 6"/>
          <p:cNvGrpSpPr/>
          <p:nvPr/>
        </p:nvGrpSpPr>
        <p:grpSpPr>
          <a:xfrm>
            <a:off x="1012969" y="1264286"/>
            <a:ext cx="14463024" cy="4951054"/>
            <a:chOff x="3844156" y="1660184"/>
            <a:chExt cx="11511352" cy="40034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4156" y="1660184"/>
              <a:ext cx="8531420" cy="400348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305900" y="2193997"/>
              <a:ext cx="10049608" cy="32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0           1             2           3            4              5             6             7              8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089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92" dirty="0"/>
              <a:t>JVM</a:t>
            </a:r>
            <a:r>
              <a:rPr lang="zh-CN" altLang="en-US" sz="3492" dirty="0"/>
              <a:t>与</a:t>
            </a:r>
            <a:r>
              <a:rPr lang="en-US" altLang="zh-CN" sz="3492" dirty="0"/>
              <a:t>Android</a:t>
            </a:r>
            <a:r>
              <a:rPr lang="zh-CN" altLang="en-US" sz="3492" dirty="0"/>
              <a:t>关系</a:t>
            </a:r>
            <a:endParaRPr lang="zh-CN" altLang="en-US" sz="3492" dirty="0"/>
          </a:p>
        </p:txBody>
      </p:sp>
      <p:pic>
        <p:nvPicPr>
          <p:cNvPr id="1026" name="Picture 2" descr="https://oscimg.oschina.net/oscnet/b941a038303f37cfceb7d3b4d3f3d3464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6" y="1175950"/>
            <a:ext cx="6664960" cy="529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1839" y="3087629"/>
            <a:ext cx="4847472" cy="110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89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0963" y="213157"/>
            <a:ext cx="11430120" cy="582547"/>
          </a:xfrm>
        </p:spPr>
        <p:txBody>
          <a:bodyPr/>
          <a:lstStyle/>
          <a:p>
            <a:r>
              <a:rPr lang="zh-CN" altLang="en-US" sz="3792"/>
              <a:t>内存原理</a:t>
            </a:r>
            <a:endParaRPr lang="zh-CN" altLang="en-US" sz="3492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076" y="1244224"/>
            <a:ext cx="1523280" cy="15171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224" y="1244223"/>
            <a:ext cx="1523280" cy="15171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675" y="1244222"/>
            <a:ext cx="1523280" cy="1517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615" y="1217027"/>
            <a:ext cx="1523280" cy="15171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79065" y="3360726"/>
            <a:ext cx="992782" cy="7933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47773" y="3429000"/>
            <a:ext cx="992782" cy="79339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65924" y="3497275"/>
            <a:ext cx="992782" cy="79339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83006" y="3497275"/>
            <a:ext cx="992782" cy="7933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1218" y="5272405"/>
            <a:ext cx="4754475" cy="1082455"/>
          </a:xfrm>
          <a:prstGeom prst="rect">
            <a:avLst/>
          </a:prstGeom>
        </p:spPr>
      </p:pic>
      <p:cxnSp>
        <p:nvCxnSpPr>
          <p:cNvPr id="19" name="直接箭头连接符 18"/>
          <p:cNvCxnSpPr>
            <a:stCxn id="4" idx="2"/>
          </p:cNvCxnSpPr>
          <p:nvPr/>
        </p:nvCxnSpPr>
        <p:spPr>
          <a:xfrm>
            <a:off x="2146716" y="2761357"/>
            <a:ext cx="0" cy="59936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4544163" y="2761357"/>
            <a:ext cx="0" cy="59936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7446476" y="2828216"/>
            <a:ext cx="0" cy="59936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9978805" y="2828216"/>
            <a:ext cx="0" cy="59936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/>
          <p:cNvCxnSpPr/>
          <p:nvPr/>
        </p:nvCxnSpPr>
        <p:spPr>
          <a:xfrm rot="16200000" flipH="1">
            <a:off x="2935825" y="3167675"/>
            <a:ext cx="1118281" cy="3091180"/>
          </a:xfrm>
          <a:prstGeom prst="bentConnector3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>
            <a:endCxn id="13" idx="0"/>
          </p:cNvCxnSpPr>
          <p:nvPr/>
        </p:nvCxnSpPr>
        <p:spPr>
          <a:xfrm rot="16200000" flipH="1">
            <a:off x="4391248" y="4455196"/>
            <a:ext cx="1084144" cy="550272"/>
          </a:xfrm>
          <a:prstGeom prst="bentConnector3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7" idx="2"/>
            <a:endCxn id="13" idx="0"/>
          </p:cNvCxnSpPr>
          <p:nvPr/>
        </p:nvCxnSpPr>
        <p:spPr>
          <a:xfrm rot="5400000">
            <a:off x="7103061" y="2396069"/>
            <a:ext cx="981733" cy="4770940"/>
          </a:xfrm>
          <a:prstGeom prst="bentConnector3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肘形连接符 31"/>
          <p:cNvCxnSpPr>
            <a:stCxn id="16" idx="2"/>
            <a:endCxn id="13" idx="0"/>
          </p:cNvCxnSpPr>
          <p:nvPr/>
        </p:nvCxnSpPr>
        <p:spPr>
          <a:xfrm rot="5400000">
            <a:off x="5844519" y="3654609"/>
            <a:ext cx="981733" cy="2253858"/>
          </a:xfrm>
          <a:prstGeom prst="bentConnector3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599754" y="3688936"/>
            <a:ext cx="1359304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7" dirty="0"/>
              <a:t>高速缓冲区</a:t>
            </a:r>
            <a:endParaRPr lang="zh-CN" altLang="en-US" sz="1707" dirty="0"/>
          </a:p>
        </p:txBody>
      </p:sp>
      <p:sp>
        <p:nvSpPr>
          <p:cNvPr id="36" name="文本框 35"/>
          <p:cNvSpPr txBox="1"/>
          <p:nvPr/>
        </p:nvSpPr>
        <p:spPr>
          <a:xfrm>
            <a:off x="3461052" y="1825271"/>
            <a:ext cx="1359304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7" dirty="0"/>
              <a:t>2</a:t>
            </a:r>
            <a:r>
              <a:rPr lang="zh-CN" altLang="en-US" sz="1707" dirty="0"/>
              <a:t>核</a:t>
            </a:r>
            <a:endParaRPr lang="zh-CN" altLang="en-US" sz="1707" dirty="0"/>
          </a:p>
        </p:txBody>
      </p:sp>
      <p:sp>
        <p:nvSpPr>
          <p:cNvPr id="37" name="文本框 36"/>
          <p:cNvSpPr txBox="1"/>
          <p:nvPr/>
        </p:nvSpPr>
        <p:spPr>
          <a:xfrm>
            <a:off x="8784023" y="1823063"/>
            <a:ext cx="1359304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7" dirty="0"/>
              <a:t>4</a:t>
            </a:r>
            <a:r>
              <a:rPr lang="zh-CN" altLang="en-US" sz="1707" dirty="0"/>
              <a:t>核</a:t>
            </a:r>
            <a:endParaRPr lang="zh-CN" altLang="en-US" sz="1707" dirty="0"/>
          </a:p>
        </p:txBody>
      </p:sp>
      <p:sp>
        <p:nvSpPr>
          <p:cNvPr id="38" name="文本框 37"/>
          <p:cNvSpPr txBox="1"/>
          <p:nvPr/>
        </p:nvSpPr>
        <p:spPr>
          <a:xfrm>
            <a:off x="6225333" y="1898967"/>
            <a:ext cx="1359304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7" dirty="0"/>
              <a:t>3</a:t>
            </a:r>
            <a:r>
              <a:rPr lang="zh-CN" altLang="en-US" sz="1707" dirty="0"/>
              <a:t>核</a:t>
            </a:r>
            <a:endParaRPr lang="zh-CN" altLang="en-US" sz="1707" dirty="0"/>
          </a:p>
        </p:txBody>
      </p:sp>
      <p:sp>
        <p:nvSpPr>
          <p:cNvPr id="39" name="文本框 38"/>
          <p:cNvSpPr txBox="1"/>
          <p:nvPr/>
        </p:nvSpPr>
        <p:spPr>
          <a:xfrm>
            <a:off x="1620885" y="5595763"/>
            <a:ext cx="1359304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7" dirty="0"/>
              <a:t>8G</a:t>
            </a:r>
            <a:r>
              <a:rPr lang="zh-CN" altLang="en-US" sz="1707" dirty="0"/>
              <a:t>内存</a:t>
            </a:r>
            <a:endParaRPr lang="zh-CN" altLang="en-US" sz="1707" dirty="0"/>
          </a:p>
        </p:txBody>
      </p:sp>
      <p:sp>
        <p:nvSpPr>
          <p:cNvPr id="3" name="文本框 2"/>
          <p:cNvSpPr txBox="1"/>
          <p:nvPr/>
        </p:nvSpPr>
        <p:spPr>
          <a:xfrm>
            <a:off x="8144073" y="5441039"/>
            <a:ext cx="1999254" cy="355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7" dirty="0"/>
              <a:t>全局变量</a:t>
            </a:r>
            <a:endParaRPr lang="zh-CN" altLang="en-US" sz="1707" dirty="0"/>
          </a:p>
        </p:txBody>
      </p:sp>
      <p:sp>
        <p:nvSpPr>
          <p:cNvPr id="5" name="矩形 4"/>
          <p:cNvSpPr/>
          <p:nvPr/>
        </p:nvSpPr>
        <p:spPr>
          <a:xfrm>
            <a:off x="2980123" y="5594725"/>
            <a:ext cx="1365485" cy="47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7" dirty="0">
                <a:solidFill>
                  <a:schemeClr val="tx1"/>
                </a:solidFill>
              </a:rPr>
              <a:t>全局变量</a:t>
            </a:r>
            <a:endParaRPr lang="zh-CN" altLang="en-US" sz="1707" dirty="0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8906" y="1145652"/>
            <a:ext cx="1137472" cy="1659881"/>
          </a:xfrm>
          <a:prstGeom prst="roundRect">
            <a:avLst>
              <a:gd name="adj" fmla="val 87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7" dirty="0">
                <a:solidFill>
                  <a:schemeClr val="tx1"/>
                </a:solidFill>
              </a:rPr>
              <a:t>线程</a:t>
            </a:r>
            <a:r>
              <a:rPr lang="en-US" altLang="zh-CN" sz="1707" dirty="0">
                <a:solidFill>
                  <a:schemeClr val="tx1"/>
                </a:solidFill>
              </a:rPr>
              <a:t>1</a:t>
            </a:r>
            <a:endParaRPr lang="zh-CN" altLang="en-US" sz="1707" dirty="0">
              <a:solidFill>
                <a:schemeClr val="tx1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0864670" y="1074278"/>
            <a:ext cx="1137472" cy="1659881"/>
          </a:xfrm>
          <a:prstGeom prst="roundRect">
            <a:avLst>
              <a:gd name="adj" fmla="val 870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7" dirty="0">
                <a:solidFill>
                  <a:schemeClr val="tx1"/>
                </a:solidFill>
              </a:rPr>
              <a:t>线程</a:t>
            </a:r>
            <a:r>
              <a:rPr lang="en-US" altLang="zh-CN" sz="1707" dirty="0">
                <a:solidFill>
                  <a:schemeClr val="tx1"/>
                </a:solidFill>
              </a:rPr>
              <a:t>4</a:t>
            </a:r>
            <a:endParaRPr lang="zh-CN" altLang="en-US" sz="1707" dirty="0">
              <a:solidFill>
                <a:schemeClr val="tx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06889" y="3497274"/>
            <a:ext cx="1261998" cy="453200"/>
          </a:xfrm>
          <a:prstGeom prst="roundRect">
            <a:avLst>
              <a:gd name="adj" fmla="val 8701"/>
            </a:avLst>
          </a:prstGeom>
          <a:solidFill>
            <a:srgbClr val="00B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7" dirty="0">
                <a:solidFill>
                  <a:schemeClr val="tx1"/>
                </a:solidFill>
              </a:rPr>
              <a:t>工作内存</a:t>
            </a:r>
            <a:endParaRPr lang="zh-CN" altLang="en-US" sz="1707" dirty="0">
              <a:solidFill>
                <a:schemeClr val="tx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0820567" y="3530824"/>
            <a:ext cx="1261998" cy="453200"/>
          </a:xfrm>
          <a:prstGeom prst="roundRect">
            <a:avLst>
              <a:gd name="adj" fmla="val 8701"/>
            </a:avLst>
          </a:prstGeom>
          <a:solidFill>
            <a:srgbClr val="00B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7" dirty="0">
                <a:solidFill>
                  <a:schemeClr val="tx1"/>
                </a:solidFill>
              </a:rPr>
              <a:t>工作内存</a:t>
            </a:r>
            <a:endParaRPr lang="zh-CN" altLang="en-US" sz="1707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44073" y="5945945"/>
            <a:ext cx="2458028" cy="6919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7" dirty="0">
                <a:solidFill>
                  <a:schemeClr val="tx1"/>
                </a:solidFill>
              </a:rPr>
              <a:t>内存屏障</a:t>
            </a:r>
            <a:endParaRPr lang="zh-CN" altLang="en-US" sz="1707" dirty="0">
              <a:solidFill>
                <a:schemeClr val="tx1"/>
              </a:solidFill>
            </a:endParaRPr>
          </a:p>
        </p:txBody>
      </p:sp>
      <p:cxnSp>
        <p:nvCxnSpPr>
          <p:cNvPr id="35" name="肘形连接符 34"/>
          <p:cNvCxnSpPr/>
          <p:nvPr/>
        </p:nvCxnSpPr>
        <p:spPr>
          <a:xfrm rot="16200000" flipH="1">
            <a:off x="2954682" y="3167674"/>
            <a:ext cx="1118281" cy="3091180"/>
          </a:xfrm>
          <a:prstGeom prst="bentConnector3">
            <a:avLst/>
          </a:prstGeom>
          <a:ln>
            <a:solidFill>
              <a:srgbClr val="33C3A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肘形连接符 39"/>
          <p:cNvCxnSpPr/>
          <p:nvPr/>
        </p:nvCxnSpPr>
        <p:spPr>
          <a:xfrm rot="16200000" flipH="1">
            <a:off x="4410105" y="4455195"/>
            <a:ext cx="1084144" cy="550272"/>
          </a:xfrm>
          <a:prstGeom prst="bentConnector3">
            <a:avLst/>
          </a:prstGeom>
          <a:ln>
            <a:solidFill>
              <a:srgbClr val="33C3A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肘形连接符 40"/>
          <p:cNvCxnSpPr/>
          <p:nvPr/>
        </p:nvCxnSpPr>
        <p:spPr>
          <a:xfrm rot="5400000">
            <a:off x="7121918" y="2396068"/>
            <a:ext cx="981733" cy="4770940"/>
          </a:xfrm>
          <a:prstGeom prst="bentConnector3">
            <a:avLst/>
          </a:prstGeom>
          <a:ln>
            <a:solidFill>
              <a:srgbClr val="33C3A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/>
          <p:nvPr/>
        </p:nvCxnSpPr>
        <p:spPr>
          <a:xfrm rot="5400000">
            <a:off x="5863376" y="3654608"/>
            <a:ext cx="981733" cy="2253858"/>
          </a:xfrm>
          <a:prstGeom prst="bentConnector3">
            <a:avLst/>
          </a:prstGeom>
          <a:ln>
            <a:solidFill>
              <a:srgbClr val="33C3A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000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20080" y="1305822"/>
            <a:ext cx="9689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希尔排序详解与内存调度机制之指令集热修复技术 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810075" y="656399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9333556" y="3144352"/>
            <a:ext cx="2792313" cy="3147387"/>
            <a:chOff x="14264694" y="2631885"/>
            <a:chExt cx="5786978" cy="6522858"/>
          </a:xfrm>
        </p:grpSpPr>
        <p:sp>
          <p:nvSpPr>
            <p:cNvPr id="19" name="文本框 18"/>
            <p:cNvSpPr txBox="1"/>
            <p:nvPr/>
          </p:nvSpPr>
          <p:spPr>
            <a:xfrm>
              <a:off x="14602645" y="8453101"/>
              <a:ext cx="5449027" cy="7016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/>
                <a:t>相见</a:t>
              </a:r>
              <a:r>
                <a:rPr lang="zh-CN" altLang="en-US" sz="1600" dirty="0" smtClean="0"/>
                <a:t>老师</a:t>
              </a:r>
              <a:r>
                <a:rPr lang="zh-CN" altLang="en-US" sz="1600" dirty="0"/>
                <a:t>的</a:t>
              </a:r>
              <a:r>
                <a:rPr lang="en-US" altLang="zh-CN" sz="1600" dirty="0"/>
                <a:t>QQ</a:t>
              </a:r>
              <a:r>
                <a:rPr lang="zh-CN" altLang="en-US" sz="1600" dirty="0" smtClean="0"/>
                <a:t>：</a:t>
              </a:r>
              <a:r>
                <a:rPr lang="en-US" altLang="zh-CN" sz="1600" dirty="0"/>
                <a:t>421869573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  <p:grpSp>
        <p:nvGrpSpPr>
          <p:cNvPr id="33" name="FLYING IMPRESSION FID FEIZHAO    qq:1964271550"/>
          <p:cNvGrpSpPr/>
          <p:nvPr>
            <p:custDataLst>
              <p:tags r:id="rId5"/>
            </p:custDataLst>
          </p:nvPr>
        </p:nvGrpSpPr>
        <p:grpSpPr>
          <a:xfrm>
            <a:off x="435331" y="3104678"/>
            <a:ext cx="8489852" cy="448680"/>
            <a:chOff x="1746436" y="2690839"/>
            <a:chExt cx="10504999" cy="376535"/>
          </a:xfrm>
        </p:grpSpPr>
        <p:sp>
          <p:nvSpPr>
            <p:cNvPr id="3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746436" y="2690839"/>
              <a:ext cx="670077" cy="376535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LYING IMPRESSION FID FEIZHAO    qq:1964271550"/>
            <p:cNvSpPr txBox="1"/>
            <p:nvPr/>
          </p:nvSpPr>
          <p:spPr>
            <a:xfrm>
              <a:off x="2633287" y="2724134"/>
              <a:ext cx="9618148" cy="30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希尔排序原理详解</a:t>
              </a:r>
              <a:endPara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FLYING IMPRESSION FID FEIZHAO    qq:1964271550"/>
          <p:cNvGrpSpPr/>
          <p:nvPr>
            <p:custDataLst>
              <p:tags r:id="rId6"/>
            </p:custDataLst>
          </p:nvPr>
        </p:nvGrpSpPr>
        <p:grpSpPr>
          <a:xfrm>
            <a:off x="435332" y="3877328"/>
            <a:ext cx="8489851" cy="448680"/>
            <a:chOff x="1746436" y="2690839"/>
            <a:chExt cx="10504999" cy="376535"/>
          </a:xfrm>
        </p:grpSpPr>
        <p:sp>
          <p:nvSpPr>
            <p:cNvPr id="3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746436" y="2690839"/>
              <a:ext cx="670077" cy="376535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LYING IMPRESSION FID FEIZHAO    qq:1964271550"/>
            <p:cNvSpPr txBox="1"/>
            <p:nvPr/>
          </p:nvSpPr>
          <p:spPr>
            <a:xfrm>
              <a:off x="2633287" y="2724134"/>
              <a:ext cx="9618148" cy="30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java</a:t>
              </a:r>
              <a:r>
                <a:rPr lang="zh-CN" altLang="en-US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方法如何变成</a:t>
              </a:r>
              <a:r>
                <a:rPr lang="en-US" altLang="zh-CN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arm</a:t>
              </a:r>
              <a:r>
                <a:rPr lang="zh-CN" altLang="en-US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指令集 </a:t>
              </a:r>
              <a:endPara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FLYING IMPRESSION FID FEIZHAO    qq:1964271550"/>
          <p:cNvGrpSpPr/>
          <p:nvPr>
            <p:custDataLst>
              <p:tags r:id="rId7"/>
            </p:custDataLst>
          </p:nvPr>
        </p:nvGrpSpPr>
        <p:grpSpPr>
          <a:xfrm>
            <a:off x="435331" y="4738186"/>
            <a:ext cx="8489852" cy="448680"/>
            <a:chOff x="1746436" y="2690839"/>
            <a:chExt cx="10505000" cy="376535"/>
          </a:xfrm>
        </p:grpSpPr>
        <p:sp>
          <p:nvSpPr>
            <p:cNvPr id="40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746436" y="2690839"/>
              <a:ext cx="670077" cy="376535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LYING IMPRESSION FID FEIZHAO    qq:1964271550"/>
            <p:cNvSpPr txBox="1"/>
            <p:nvPr/>
          </p:nvSpPr>
          <p:spPr>
            <a:xfrm>
              <a:off x="2633288" y="2724134"/>
              <a:ext cx="9618148" cy="30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dex</a:t>
              </a:r>
              <a:r>
                <a:rPr lang="zh-CN" altLang="en-US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文件生成和加载</a:t>
              </a:r>
              <a:r>
                <a:rPr lang="en-US" altLang="zh-CN" dirty="0" err="1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dex</a:t>
              </a:r>
              <a:endPara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/>
        </p:nvSpPr>
        <p:spPr>
          <a:xfrm>
            <a:off x="835725" y="213002"/>
            <a:ext cx="11429509" cy="582566"/>
          </a:xfrm>
          <a:prstGeom prst="rect">
            <a:avLst/>
          </a:prstGeom>
        </p:spPr>
        <p:txBody>
          <a:bodyPr vert="horz" lIns="64513" tIns="32257" rIns="64513" bIns="32257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23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课程小结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268" y="274631"/>
            <a:ext cx="11429508" cy="582579"/>
          </a:xfrm>
        </p:spPr>
        <p:txBody>
          <a:bodyPr/>
          <a:lstStyle/>
          <a:p>
            <a:r>
              <a:rPr lang="zh-CN" altLang="en-US" dirty="0" smtClean="0"/>
              <a:t>为什么需要学习这节课</a:t>
            </a:r>
            <a:endParaRPr lang="zh-CN" dirty="0" smtClean="0"/>
          </a:p>
        </p:txBody>
      </p:sp>
      <p:pic>
        <p:nvPicPr>
          <p:cNvPr id="4" name="图片 3" descr="3D小人【三元素 为设计而生 3png.com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281" y="1547864"/>
            <a:ext cx="4999183" cy="315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079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381552" y="292754"/>
            <a:ext cx="11428897" cy="582534"/>
          </a:xfrm>
          <a:prstGeom prst="rect">
            <a:avLst/>
          </a:prstGeom>
        </p:spPr>
        <p:txBody>
          <a:bodyPr vert="horz" lIns="64509" tIns="32255" rIns="64509" bIns="32255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493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希尔排序</a:t>
            </a:r>
            <a:endParaRPr lang="zh-CN" altLang="en-US" sz="3493" dirty="0">
              <a:solidFill>
                <a:srgbClr val="1577B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956" y="1335087"/>
            <a:ext cx="3071730" cy="3556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82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希尔排序的优势</a:t>
            </a:r>
            <a:endParaRPr lang="en-US" altLang="zh-CN" sz="1482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956" y="1690734"/>
            <a:ext cx="9011187" cy="44313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排序中基于直接插入排序算法，插入排序性能高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905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减少了其复制的次数，速度要快很多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563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381552" y="292754"/>
            <a:ext cx="11428897" cy="582534"/>
          </a:xfrm>
          <a:prstGeom prst="rect">
            <a:avLst/>
          </a:prstGeom>
        </p:spPr>
        <p:txBody>
          <a:bodyPr vert="horz" lIns="64509" tIns="32255" rIns="64509" bIns="32255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493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希</a:t>
            </a:r>
            <a:r>
              <a:rPr lang="zh-CN" altLang="en-US" sz="3493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尔排序优势</a:t>
            </a:r>
            <a:endParaRPr lang="zh-CN" altLang="en-US" sz="3493" dirty="0">
              <a:solidFill>
                <a:srgbClr val="1577B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956" y="1335087"/>
            <a:ext cx="3071730" cy="3556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82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希尔排序优势</a:t>
            </a:r>
            <a:endParaRPr lang="zh-CN" altLang="en-US" sz="1482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955" y="1690735"/>
            <a:ext cx="8958935" cy="345603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905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排序</a:t>
            </a:r>
            <a:endParaRPr lang="en-US" altLang="zh-CN" sz="1905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393169" indent="-393169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zh-CN" altLang="en-US" sz="1905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需要排序的地方</a:t>
            </a:r>
            <a:endParaRPr lang="en-US" altLang="zh-CN" sz="1905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997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 smtClean="0"/>
              <a:t>和平精英</a:t>
            </a:r>
            <a:endParaRPr lang="zh-CN" altLang="en-US" sz="3493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43" y="1989817"/>
            <a:ext cx="9853514" cy="4038950"/>
          </a:xfrm>
          <a:prstGeom prst="rect">
            <a:avLst/>
          </a:prstGeom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3892023" y="1174377"/>
            <a:ext cx="2561445" cy="5642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/>
              <a:t>第一组</a:t>
            </a:r>
            <a:r>
              <a:rPr lang="en-US" altLang="zh-CN" sz="2800" dirty="0" smtClean="0"/>
              <a:t>:</a:t>
            </a:r>
            <a:r>
              <a:rPr lang="zh-CN" altLang="en-US" sz="2800" dirty="0" smtClean="0"/>
              <a:t>分组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1794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 smtClean="0"/>
              <a:t>和平精英</a:t>
            </a:r>
            <a:endParaRPr lang="zh-CN" altLang="en-US" sz="3493" dirty="0"/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4208546" y="867741"/>
            <a:ext cx="2561445" cy="5642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/>
              <a:t>第一组</a:t>
            </a:r>
            <a:r>
              <a:rPr lang="en-US" altLang="zh-CN" sz="2800" dirty="0" smtClean="0"/>
              <a:t>:</a:t>
            </a:r>
            <a:r>
              <a:rPr lang="zh-CN" altLang="en-US" sz="2800" dirty="0" smtClean="0"/>
              <a:t>分组</a:t>
            </a:r>
            <a:endParaRPr lang="zh-CN" altLang="en-US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713808" y="1828800"/>
            <a:ext cx="10856870" cy="4208759"/>
            <a:chOff x="713808" y="1828800"/>
            <a:chExt cx="10856870" cy="42087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3808" y="1828800"/>
              <a:ext cx="10267784" cy="420875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21070" y="2006836"/>
              <a:ext cx="100496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0                   1                    2               3                 4                  5                  6                 7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3808" y="2155751"/>
            <a:ext cx="10407017" cy="3482904"/>
            <a:chOff x="1302894" y="2422089"/>
            <a:chExt cx="10407017" cy="348290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2894" y="2422089"/>
              <a:ext cx="10267784" cy="348290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660303" y="2423893"/>
              <a:ext cx="100496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0                   1                    2               3                 4                  5                  6                 7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37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93" dirty="0" smtClean="0"/>
              <a:t>和平精英</a:t>
            </a:r>
            <a:endParaRPr lang="zh-CN" altLang="en-US" sz="3493" dirty="0"/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4208546" y="867741"/>
            <a:ext cx="2561445" cy="5642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/>
              <a:t>第一组</a:t>
            </a:r>
            <a:r>
              <a:rPr lang="en-US" altLang="zh-CN" sz="2800" dirty="0" smtClean="0"/>
              <a:t>:</a:t>
            </a:r>
            <a:r>
              <a:rPr lang="zh-CN" altLang="en-US" sz="2800" dirty="0" smtClean="0"/>
              <a:t>分组</a:t>
            </a:r>
            <a:endParaRPr lang="zh-CN" altLang="en-US" sz="2800" dirty="0"/>
          </a:p>
        </p:txBody>
      </p:sp>
      <p:grpSp>
        <p:nvGrpSpPr>
          <p:cNvPr id="7" name="组合 6"/>
          <p:cNvGrpSpPr/>
          <p:nvPr/>
        </p:nvGrpSpPr>
        <p:grpSpPr>
          <a:xfrm>
            <a:off x="956814" y="1552354"/>
            <a:ext cx="11425106" cy="3808749"/>
            <a:chOff x="1467781" y="1893120"/>
            <a:chExt cx="11425106" cy="380874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7781" y="1893120"/>
              <a:ext cx="9704091" cy="380874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843279" y="2267877"/>
              <a:ext cx="100496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0           1             2           3            4              5         6            7              8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302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</TotalTime>
  <Words>579</Words>
  <Application>Microsoft Office PowerPoint</Application>
  <PresentationFormat>宽屏</PresentationFormat>
  <Paragraphs>72</Paragraphs>
  <Slides>17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Source Han Sans CN Normal</vt:lpstr>
      <vt:lpstr>方正姚体</vt:lpstr>
      <vt:lpstr>黑体</vt:lpstr>
      <vt:lpstr>思源黑体 CN Bold</vt:lpstr>
      <vt:lpstr>思源黑体 CN Normal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为什么需要学习这节课</vt:lpstr>
      <vt:lpstr>PowerPoint 演示文稿</vt:lpstr>
      <vt:lpstr>PowerPoint 演示文稿</vt:lpstr>
      <vt:lpstr>和平精英</vt:lpstr>
      <vt:lpstr>和平精英</vt:lpstr>
      <vt:lpstr>和平精英</vt:lpstr>
      <vt:lpstr>组内排序</vt:lpstr>
      <vt:lpstr>组内排序结果对比</vt:lpstr>
      <vt:lpstr>第三步 减小分组间隔</vt:lpstr>
      <vt:lpstr>第三步 减小分组间隔</vt:lpstr>
      <vt:lpstr>第四步: 插入排序</vt:lpstr>
      <vt:lpstr>JVM与Android关系</vt:lpstr>
      <vt:lpstr>内存原理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China</cp:lastModifiedBy>
  <cp:revision>998</cp:revision>
  <dcterms:created xsi:type="dcterms:W3CDTF">2016-12-28T11:29:00Z</dcterms:created>
  <dcterms:modified xsi:type="dcterms:W3CDTF">2020-06-18T14:47:33Z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